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7" r:id="rId3"/>
    <p:sldId id="259" r:id="rId4"/>
    <p:sldId id="260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7" autoAdjust="0"/>
    <p:restoredTop sz="94692" autoAdjust="0"/>
  </p:normalViewPr>
  <p:slideViewPr>
    <p:cSldViewPr>
      <p:cViewPr varScale="1">
        <p:scale>
          <a:sx n="74" d="100"/>
          <a:sy n="74" d="100"/>
        </p:scale>
        <p:origin x="44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9216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90" d="100"/>
          <a:sy n="90" d="100"/>
        </p:scale>
        <p:origin x="1140" y="-81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27F3D1-AF43-2D4D-94E1-10EE0B737255}" type="datetimeFigureOut">
              <a:rPr lang="en-US" smtClean="0"/>
              <a:pPr/>
              <a:t>12/29/2014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2C5B53-D534-0D4A-9989-00AE6F9B55A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54004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464192-FB67-4268-AB11-C3CDC638CE09}" type="datetimeFigureOut">
              <a:rPr lang="en-US" smtClean="0"/>
              <a:pPr/>
              <a:t>12/29/2014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86BA5C-F685-4559-A725-20A4DB7463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43524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86BA5C-F685-4559-A725-20A4DB746346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622889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86BA5C-F685-4559-A725-20A4DB746346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237177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b="1" dirty="0" smtClean="0"/>
              <a:t>Sustaining the Council:</a:t>
            </a:r>
          </a:p>
          <a:p>
            <a:r>
              <a:rPr lang="en-US" dirty="0" smtClean="0"/>
              <a:t>This is always an important topic of discussion regarding any effort. </a:t>
            </a:r>
          </a:p>
          <a:p>
            <a:r>
              <a:rPr lang="en-US" dirty="0" smtClean="0"/>
              <a:t>Research has provided some guidelines for success which include: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dirty="0" smtClean="0"/>
              <a:t>Sustaining relationships among partners (e.g., collaborative principles, well-defined partnership structures and processes, nurturing champions in partner organizations, assuring benefits to partners);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dirty="0" smtClean="0"/>
              <a:t>Implementing projects with clear short-term benefit to communities;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dirty="0" smtClean="0"/>
              <a:t>Having organizational commitment to assure stability of organizational participation;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dirty="0" smtClean="0"/>
              <a:t>Engaging leaders of public health, academic organizations, local government and funders;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dirty="0" smtClean="0"/>
              <a:t>Basing activities in an institution with the capacity and flexibility to sustain efforts through lean times;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dirty="0" smtClean="0"/>
              <a:t>Enhance legitimacy by increasing visibility within funding agencies and public agencies;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dirty="0" smtClean="0"/>
              <a:t>Projects are focused and adapt to changing community interests and needs to sustain community interest;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dirty="0" smtClean="0"/>
              <a:t>Sustaining the effort requires:</a:t>
            </a:r>
          </a:p>
          <a:p>
            <a:r>
              <a:rPr lang="en-US" dirty="0" smtClean="0"/>
              <a:t>*Leadership and structure</a:t>
            </a:r>
          </a:p>
          <a:p>
            <a:r>
              <a:rPr lang="en-US" dirty="0" smtClean="0"/>
              <a:t>*Process</a:t>
            </a:r>
          </a:p>
          <a:p>
            <a:r>
              <a:rPr lang="en-US" dirty="0" smtClean="0"/>
              <a:t>*Maintaining participation and inclusion</a:t>
            </a:r>
          </a:p>
          <a:p>
            <a:r>
              <a:rPr lang="en-US" dirty="0" smtClean="0"/>
              <a:t>*Resources</a:t>
            </a:r>
          </a:p>
          <a:p>
            <a:r>
              <a:rPr lang="en-US" dirty="0" smtClean="0"/>
              <a:t>*Transference of knowledge and capacity</a:t>
            </a:r>
          </a:p>
          <a:p>
            <a:r>
              <a:rPr lang="en-US" dirty="0" smtClean="0"/>
              <a:t>*Evaluation</a:t>
            </a:r>
          </a:p>
          <a:p>
            <a:r>
              <a:rPr lang="en-US" dirty="0" smtClean="0"/>
              <a:t>*Celebration</a:t>
            </a:r>
          </a:p>
          <a:p>
            <a:pPr marL="171450" indent="-171450">
              <a:buFont typeface="Arial" pitchFamily="34" charset="0"/>
              <a:buChar char="•"/>
            </a:pPr>
            <a:endParaRPr lang="en-US" dirty="0" smtClean="0"/>
          </a:p>
          <a:p>
            <a:r>
              <a:rPr lang="en-US" dirty="0" smtClean="0"/>
              <a:t>(Change Project: Healthy Communities: Sustaining the Effort)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86BA5C-F685-4559-A725-20A4DB746346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16556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86BA5C-F685-4559-A725-20A4DB746346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67404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86BA5C-F685-4559-A725-20A4DB746346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746574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u="sng" dirty="0" smtClean="0"/>
              <a:t>PDSA:</a:t>
            </a:r>
          </a:p>
          <a:p>
            <a:r>
              <a:rPr lang="en-US" dirty="0" smtClean="0"/>
              <a:t>Plan: 	Understand the system and select the team</a:t>
            </a:r>
          </a:p>
          <a:p>
            <a:r>
              <a:rPr lang="en-US" dirty="0" smtClean="0"/>
              <a:t>	Define the probletunity</a:t>
            </a:r>
          </a:p>
          <a:p>
            <a:r>
              <a:rPr lang="en-US" dirty="0" smtClean="0"/>
              <a:t>	Study the current situation</a:t>
            </a:r>
          </a:p>
          <a:p>
            <a:r>
              <a:rPr lang="en-US" dirty="0" smtClean="0"/>
              <a:t>	Analyze the causes</a:t>
            </a:r>
          </a:p>
          <a:p>
            <a:r>
              <a:rPr lang="en-US" dirty="0" smtClean="0"/>
              <a:t>Do:	Select and develop a theory for improvement</a:t>
            </a:r>
          </a:p>
          <a:p>
            <a:r>
              <a:rPr lang="en-US" dirty="0" smtClean="0"/>
              <a:t>	Implement the theory for improvement</a:t>
            </a:r>
          </a:p>
          <a:p>
            <a:r>
              <a:rPr lang="en-US" dirty="0" smtClean="0"/>
              <a:t>	</a:t>
            </a:r>
          </a:p>
          <a:p>
            <a:r>
              <a:rPr lang="en-US" dirty="0" smtClean="0"/>
              <a:t>Study: 	Study the results</a:t>
            </a:r>
          </a:p>
          <a:p>
            <a:endParaRPr lang="en-US" dirty="0" smtClean="0"/>
          </a:p>
          <a:p>
            <a:r>
              <a:rPr lang="en-US" dirty="0" smtClean="0"/>
              <a:t>Act:	Standardize the improvement</a:t>
            </a:r>
          </a:p>
          <a:p>
            <a:r>
              <a:rPr lang="en-US" dirty="0" smtClean="0"/>
              <a:t>	Reflect and establish future plans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86BA5C-F685-4559-A725-20A4DB746346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818895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86BA5C-F685-4559-A725-20A4DB746346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43672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are some simple but critical components for success!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86BA5C-F685-4559-A725-20A4DB746346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382466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86BA5C-F685-4559-A725-20A4DB746346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32911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Building community capacity is the combined influence of a community’s commitment, resources and skills that can be deployed to build on community strengths and address community needs. Collaboration is the structure or a group working together to achieve a shared vision. Effective organizations learn continuously and use their knowledge to increase effectiveness.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86BA5C-F685-4559-A725-20A4DB746346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28236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There are four main focus areas when considering a council: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Building the council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Clarifying purpose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Leadership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Sustaining the council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86BA5C-F685-4559-A725-20A4DB746346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69264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When building your council, consider who is in your community? Who are the folks that need to be at the table?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86BA5C-F685-4559-A725-20A4DB746346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72311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It is important to reflect on these important questions with the folks you have at the table.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86BA5C-F685-4559-A725-20A4DB746346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89442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97000" y="685800"/>
            <a:ext cx="4064000" cy="3048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3810000"/>
            <a:ext cx="5486400" cy="4648200"/>
          </a:xfrm>
        </p:spPr>
        <p:txBody>
          <a:bodyPr/>
          <a:lstStyle/>
          <a:p>
            <a:r>
              <a:rPr lang="en-US" b="1" dirty="0"/>
              <a:t>CLARIFYING PURPOSE:</a:t>
            </a:r>
          </a:p>
          <a:p>
            <a:r>
              <a:rPr lang="en-US" dirty="0"/>
              <a:t>Clarifying purpose create a crystal-clear strategy for achieving team goals as they relate to the organization’s mission and success. It:</a:t>
            </a:r>
          </a:p>
          <a:p>
            <a:r>
              <a:rPr lang="en-US" dirty="0"/>
              <a:t>*creates the ability to connect the purpose of the mission, values, and strategy of the group.</a:t>
            </a:r>
          </a:p>
          <a:p>
            <a:r>
              <a:rPr lang="en-US" dirty="0"/>
              <a:t>*provides the means to help team members understand their jobs  an how they are key contributors to the organization’s goals.</a:t>
            </a:r>
          </a:p>
          <a:p>
            <a:r>
              <a:rPr lang="en-US" dirty="0"/>
              <a:t>•provides skills, tools, and a plan for leading the team in executing on the organization’s most important goals.</a:t>
            </a:r>
          </a:p>
          <a:p>
            <a:r>
              <a:rPr lang="en-US" dirty="0"/>
              <a:t>•helps to establish a clear Team Purpose Statement to implement with the team. (Covey)</a:t>
            </a:r>
          </a:p>
          <a:p>
            <a:endParaRPr lang="en-US" dirty="0"/>
          </a:p>
          <a:p>
            <a:r>
              <a:rPr lang="en-US" dirty="0"/>
              <a:t>Understanding your purpose is critical to achieving organizational success. It provides the compelling reason that staff and volunteers come together and work. It propels the team toward a more desirable future state.</a:t>
            </a:r>
          </a:p>
          <a:p>
            <a:r>
              <a:rPr lang="en-US" dirty="0"/>
              <a:t> </a:t>
            </a:r>
          </a:p>
          <a:p>
            <a:r>
              <a:rPr lang="en-US" dirty="0"/>
              <a:t>Questions that can help you clarify your organization’s purpose include:</a:t>
            </a:r>
          </a:p>
          <a:p>
            <a:r>
              <a:rPr lang="en-US" dirty="0"/>
              <a:t> 1.Why do we exist?</a:t>
            </a:r>
          </a:p>
          <a:p>
            <a:r>
              <a:rPr lang="en-US" dirty="0"/>
              <a:t> 2.What are we passionate about?</a:t>
            </a:r>
          </a:p>
          <a:p>
            <a:r>
              <a:rPr lang="en-US" dirty="0"/>
              <a:t> 3.What change do we want to create?</a:t>
            </a:r>
          </a:p>
          <a:p>
            <a:r>
              <a:rPr lang="en-US" dirty="0"/>
              <a:t> 4.What would be different if we were really successful in our work?</a:t>
            </a:r>
          </a:p>
          <a:p>
            <a:r>
              <a:rPr lang="en-US" dirty="0"/>
              <a:t> 5.What do the people we serve need from us? What are the issues they are trying to resolve? How does our organization meet that need?</a:t>
            </a:r>
          </a:p>
          <a:p>
            <a:r>
              <a:rPr lang="en-US" dirty="0"/>
              <a:t> </a:t>
            </a:r>
          </a:p>
          <a:p>
            <a:r>
              <a:rPr lang="en-US" dirty="0"/>
              <a:t>Once the purpose and aspiration of the team is clear, you can them move on to figure out what can and will be acted upon to fulfill that </a:t>
            </a:r>
          </a:p>
          <a:p>
            <a:r>
              <a:rPr lang="en-US" dirty="0"/>
              <a:t>purpose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/>
              <a:t>(pathwaysfacilitation.com)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86BA5C-F685-4559-A725-20A4DB746346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45564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are important questions for your group to answer to guide you in your work.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86BA5C-F685-4559-A725-20A4DB746346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57230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LEADERSHIP:</a:t>
            </a:r>
          </a:p>
          <a:p>
            <a:r>
              <a:rPr lang="en-US" dirty="0" smtClean="0"/>
              <a:t>The essentials for community capacity don’t “just happen” they are developed through effort and will, initiative and leadership.</a:t>
            </a:r>
          </a:p>
          <a:p>
            <a:r>
              <a:rPr lang="en-US" dirty="0" smtClean="0"/>
              <a:t>Effort and will, initiative and leadership are needed to:</a:t>
            </a:r>
          </a:p>
          <a:p>
            <a:r>
              <a:rPr lang="en-US" dirty="0" smtClean="0"/>
              <a:t>*Involve/educate community members and galvanize commitment to act</a:t>
            </a:r>
          </a:p>
          <a:p>
            <a:r>
              <a:rPr lang="en-US" dirty="0" smtClean="0"/>
              <a:t>*Attract and collect resources, compile information, and shape ways for deploying these resources to catalyze change in how problems are identified, addressed and opportunities are seized.</a:t>
            </a:r>
          </a:p>
          <a:p>
            <a:r>
              <a:rPr lang="en-US" dirty="0" smtClean="0"/>
              <a:t>*Organize people and work, develop skills, coordinate or manage sustained effort that builds up the positive qualities of community life that enable a community to address challenges and recognize and act on opportunities.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86BA5C-F685-4559-A725-20A4DB746346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39597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en-US" sz="1200" b="1" u="sng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z="1200" dirty="0" smtClean="0"/>
              <a:t>Why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1200" dirty="0" smtClean="0"/>
          </a:p>
          <a:p>
            <a:endParaRPr lang="en-US" sz="12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z="1200" dirty="0" smtClean="0"/>
              <a:t>What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1200" dirty="0" smtClean="0"/>
          </a:p>
          <a:p>
            <a:endParaRPr lang="en-US" sz="12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z="1200" dirty="0" smtClean="0"/>
              <a:t>How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86BA5C-F685-4559-A725-20A4DB746346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63369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075A1-8373-4B9C-9CB1-6630BC261ECF}" type="datetimeFigureOut">
              <a:rPr lang="en-US" smtClean="0"/>
              <a:pPr/>
              <a:t>12/29/2014</a:t>
            </a:fld>
            <a:endParaRPr lang="en-US" dirty="0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EC824-849A-4346-B1D2-6A2CC953578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075A1-8373-4B9C-9CB1-6630BC261ECF}" type="datetimeFigureOut">
              <a:rPr lang="en-US" smtClean="0"/>
              <a:pPr/>
              <a:t>12/29/2014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EC824-849A-4346-B1D2-6A2CC953578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075A1-8373-4B9C-9CB1-6630BC261ECF}" type="datetimeFigureOut">
              <a:rPr lang="en-US" smtClean="0"/>
              <a:pPr/>
              <a:t>12/29/2014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EC824-849A-4346-B1D2-6A2CC953578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075A1-8373-4B9C-9CB1-6630BC261ECF}" type="datetimeFigureOut">
              <a:rPr lang="en-US" smtClean="0"/>
              <a:pPr/>
              <a:t>12/29/2014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EC824-849A-4346-B1D2-6A2CC953578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075A1-8373-4B9C-9CB1-6630BC261ECF}" type="datetimeFigureOut">
              <a:rPr lang="en-US" smtClean="0"/>
              <a:pPr/>
              <a:t>12/29/2014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EC824-849A-4346-B1D2-6A2CC953578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075A1-8373-4B9C-9CB1-6630BC261ECF}" type="datetimeFigureOut">
              <a:rPr lang="en-US" smtClean="0"/>
              <a:pPr/>
              <a:t>12/29/2014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EC824-849A-4346-B1D2-6A2CC953578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075A1-8373-4B9C-9CB1-6630BC261ECF}" type="datetimeFigureOut">
              <a:rPr lang="en-US" smtClean="0"/>
              <a:pPr/>
              <a:t>12/29/2014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EC824-849A-4346-B1D2-6A2CC953578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075A1-8373-4B9C-9CB1-6630BC261ECF}" type="datetimeFigureOut">
              <a:rPr lang="en-US" smtClean="0"/>
              <a:pPr/>
              <a:t>12/29/2014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EC824-849A-4346-B1D2-6A2CC953578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075A1-8373-4B9C-9CB1-6630BC261ECF}" type="datetimeFigureOut">
              <a:rPr lang="en-US" smtClean="0"/>
              <a:pPr/>
              <a:t>12/29/2014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EC824-849A-4346-B1D2-6A2CC953578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075A1-8373-4B9C-9CB1-6630BC261ECF}" type="datetimeFigureOut">
              <a:rPr lang="en-US" smtClean="0"/>
              <a:pPr/>
              <a:t>12/29/2014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EC824-849A-4346-B1D2-6A2CC953578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075A1-8373-4B9C-9CB1-6630BC261ECF}" type="datetimeFigureOut">
              <a:rPr lang="en-US" smtClean="0"/>
              <a:pPr/>
              <a:t>12/29/2014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EC824-849A-4346-B1D2-6A2CC953578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</a:lstStyle>
          <a:p>
            <a:pPr marL="0" algn="l" eaLnBrk="1" latinLnBrk="0" hangingPunct="1"/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</a:lstStyle>
          <a:p>
            <a:fld id="{150075A1-8373-4B9C-9CB1-6630BC261ECF}" type="datetimeFigureOut">
              <a:rPr lang="en-US" smtClean="0"/>
              <a:pPr/>
              <a:t>12/29/2014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</a:lstStyle>
          <a:p>
            <a:fld id="{303EC824-849A-4346-B1D2-6A2CC953578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b="0" kern="1200">
          <a:solidFill>
            <a:schemeClr val="tx2">
              <a:satMod val="130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llaboratingpartners.com/index.php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hyperlink" Target="http://www.ounceofprevention.org/news/downloads.php" TargetMode="External"/><Relationship Id="rId3" Type="http://schemas.openxmlformats.org/officeDocument/2006/relationships/hyperlink" Target="http://www.abcdinstitute.org/faculty/mosgaller/" TargetMode="External"/><Relationship Id="rId7" Type="http://schemas.openxmlformats.org/officeDocument/2006/relationships/hyperlink" Target="http://berkana.org/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margaretwheatley.com/writing.html" TargetMode="External"/><Relationship Id="rId5" Type="http://schemas.openxmlformats.org/officeDocument/2006/relationships/hyperlink" Target="http://www.ethicalleadership.org/gracious-space.html" TargetMode="External"/><Relationship Id="rId4" Type="http://schemas.openxmlformats.org/officeDocument/2006/relationships/hyperlink" Target="http://www.effectivecommunities.com/index.html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7800" y="914400"/>
            <a:ext cx="7406640" cy="28194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Building and Sustaining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Early Childhood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 Community </a:t>
            </a:r>
            <a:r>
              <a:rPr lang="en-US" dirty="0" smtClean="0">
                <a:solidFill>
                  <a:schemeClr val="tx1"/>
                </a:solidFill>
              </a:rPr>
              <a:t>Councils</a:t>
            </a:r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/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3600" i="1" dirty="0" smtClean="0">
                <a:latin typeface="Lucida Calligraphy"/>
                <a:cs typeface="Lucida Calligraphy"/>
              </a:rPr>
              <a:t>Together </a:t>
            </a:r>
            <a:r>
              <a:rPr lang="en-US" sz="3600" i="1" dirty="0" smtClean="0">
                <a:latin typeface="Lucida Calligraphy"/>
                <a:cs typeface="Lucida Calligraphy"/>
              </a:rPr>
              <a:t>we are </a:t>
            </a:r>
            <a:r>
              <a:rPr lang="en-US" sz="3600" i="1" dirty="0">
                <a:latin typeface="Lucida Calligraphy"/>
                <a:cs typeface="Lucida Calligraphy"/>
              </a:rPr>
              <a:t>better</a:t>
            </a:r>
            <a:br>
              <a:rPr lang="en-US" sz="3600" i="1" dirty="0">
                <a:latin typeface="Lucida Calligraphy"/>
                <a:cs typeface="Lucida Calligraphy"/>
              </a:rPr>
            </a:br>
            <a:r>
              <a:rPr lang="en-US" sz="1800" i="1" dirty="0">
                <a:latin typeface="+mn-lt"/>
                <a:cs typeface="Lucida Calligraphy"/>
                <a:hlinkClick r:id="rId3"/>
              </a:rPr>
              <a:t>http://</a:t>
            </a:r>
            <a:r>
              <a:rPr lang="en-US" sz="1800" i="1" dirty="0" smtClean="0">
                <a:latin typeface="+mn-lt"/>
                <a:cs typeface="Lucida Calligraphy"/>
                <a:hlinkClick r:id="rId3"/>
              </a:rPr>
              <a:t>www.collaboratingpartners.com/index.php</a:t>
            </a:r>
            <a:r>
              <a:rPr lang="en-US" sz="1800" i="1" dirty="0" smtClean="0">
                <a:latin typeface="+mn-lt"/>
                <a:cs typeface="Lucida Calligraphy"/>
              </a:rPr>
              <a:t/>
            </a:r>
            <a:br>
              <a:rPr lang="en-US" sz="1800" i="1" dirty="0" smtClean="0">
                <a:latin typeface="+mn-lt"/>
                <a:cs typeface="Lucida Calligraphy"/>
              </a:rPr>
            </a:br>
            <a:endParaRPr lang="en-US" sz="1800" i="1" dirty="0">
              <a:latin typeface="+mn-lt"/>
              <a:cs typeface="Lucida Calligraphy"/>
            </a:endParaRPr>
          </a:p>
        </p:txBody>
      </p:sp>
      <p:pic>
        <p:nvPicPr>
          <p:cNvPr id="3" name="Picture 2" descr="holding hands circle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57600" y="3810000"/>
            <a:ext cx="3276600" cy="2536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6653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lnSpc>
                <a:spcPct val="80000"/>
              </a:lnSpc>
            </a:pPr>
            <a:r>
              <a:rPr lang="en-US" b="1" dirty="0" smtClean="0">
                <a:solidFill>
                  <a:schemeClr val="tx2"/>
                </a:solidFill>
              </a:rPr>
              <a:t/>
            </a:r>
            <a:br>
              <a:rPr lang="en-US" b="1" dirty="0" smtClean="0">
                <a:solidFill>
                  <a:schemeClr val="tx2"/>
                </a:solidFill>
              </a:rPr>
            </a:br>
            <a:r>
              <a:rPr lang="en-US" sz="4444" dirty="0" smtClean="0">
                <a:solidFill>
                  <a:schemeClr val="tx1"/>
                </a:solidFill>
              </a:rPr>
              <a:t>The </a:t>
            </a:r>
            <a:r>
              <a:rPr lang="en-US" sz="4444" dirty="0">
                <a:solidFill>
                  <a:schemeClr val="tx1"/>
                </a:solidFill>
              </a:rPr>
              <a:t>Power of Relationships</a:t>
            </a:r>
            <a:br>
              <a:rPr lang="en-US" sz="4444" dirty="0">
                <a:solidFill>
                  <a:schemeClr val="tx1"/>
                </a:solidFill>
              </a:rPr>
            </a:br>
            <a:r>
              <a:rPr lang="en-US" sz="4000" dirty="0">
                <a:solidFill>
                  <a:schemeClr val="tx1"/>
                </a:solidFill>
              </a:rPr>
              <a:t>Systems Integration Model</a:t>
            </a:r>
            <a:r>
              <a:rPr lang="en-US" b="1" dirty="0">
                <a:solidFill>
                  <a:schemeClr val="tx1"/>
                </a:solidFill>
              </a:rPr>
              <a:t/>
            </a:r>
            <a:br>
              <a:rPr lang="en-US" b="1" dirty="0">
                <a:solidFill>
                  <a:schemeClr val="tx1"/>
                </a:solidFill>
              </a:rPr>
            </a:b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80000"/>
              </a:lnSpc>
            </a:pPr>
            <a:endParaRPr lang="en-US" dirty="0">
              <a:solidFill>
                <a:schemeClr val="tx2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b="1" dirty="0" smtClean="0"/>
              <a:t>Communicate </a:t>
            </a:r>
            <a:r>
              <a:rPr lang="en-US" dirty="0" smtClean="0"/>
              <a:t>to give and exchange </a:t>
            </a:r>
            <a:r>
              <a:rPr lang="en-US" dirty="0"/>
              <a:t>information</a:t>
            </a:r>
            <a:r>
              <a:rPr lang="en-US" b="1" dirty="0"/>
              <a:t> 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b="1" dirty="0"/>
              <a:t>           </a:t>
            </a:r>
            <a:r>
              <a:rPr lang="en-US" b="1" dirty="0" smtClean="0"/>
              <a:t> 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b="1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b="1" dirty="0" smtClean="0"/>
              <a:t>Cooperate </a:t>
            </a:r>
            <a:r>
              <a:rPr lang="en-US" dirty="0" smtClean="0"/>
              <a:t>to assist </a:t>
            </a:r>
            <a:r>
              <a:rPr lang="en-US" dirty="0"/>
              <a:t>each other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b="1" dirty="0"/>
              <a:t>          </a:t>
            </a:r>
            <a:r>
              <a:rPr lang="en-US" b="1" dirty="0" smtClean="0"/>
              <a:t> </a:t>
            </a:r>
          </a:p>
          <a:p>
            <a:pPr>
              <a:lnSpc>
                <a:spcPct val="80000"/>
              </a:lnSpc>
            </a:pPr>
            <a:endParaRPr lang="en-US" b="1" dirty="0"/>
          </a:p>
          <a:p>
            <a:pPr marL="82296" indent="0">
              <a:lnSpc>
                <a:spcPct val="80000"/>
              </a:lnSpc>
              <a:buNone/>
            </a:pPr>
            <a:r>
              <a:rPr lang="en-US" b="1" dirty="0" smtClean="0"/>
              <a:t>Coordinate </a:t>
            </a:r>
            <a:r>
              <a:rPr lang="en-US" dirty="0" smtClean="0"/>
              <a:t>in joint </a:t>
            </a:r>
            <a:r>
              <a:rPr lang="en-US" dirty="0"/>
              <a:t>planning/synchronization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b="1" dirty="0"/>
              <a:t>          </a:t>
            </a:r>
            <a:r>
              <a:rPr lang="en-US" b="1" dirty="0" smtClean="0"/>
              <a:t> </a:t>
            </a:r>
          </a:p>
          <a:p>
            <a:pPr>
              <a:lnSpc>
                <a:spcPct val="80000"/>
              </a:lnSpc>
            </a:pPr>
            <a:endParaRPr lang="en-US" b="1" dirty="0"/>
          </a:p>
          <a:p>
            <a:pPr marL="82296" indent="0">
              <a:lnSpc>
                <a:spcPct val="80000"/>
              </a:lnSpc>
              <a:buNone/>
            </a:pPr>
            <a:r>
              <a:rPr lang="en-US" b="1" dirty="0" smtClean="0"/>
              <a:t>Collaborate </a:t>
            </a:r>
            <a:r>
              <a:rPr lang="en-US" dirty="0" smtClean="0"/>
              <a:t>toward mutual </a:t>
            </a:r>
            <a:r>
              <a:rPr lang="en-US" dirty="0"/>
              <a:t>goals and gains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b="1" dirty="0"/>
              <a:t>           </a:t>
            </a:r>
            <a:r>
              <a:rPr lang="en-US" b="1" dirty="0" smtClean="0"/>
              <a:t> </a:t>
            </a:r>
          </a:p>
          <a:p>
            <a:pPr>
              <a:lnSpc>
                <a:spcPct val="80000"/>
              </a:lnSpc>
            </a:pPr>
            <a:endParaRPr lang="en-US" b="1" dirty="0"/>
          </a:p>
          <a:p>
            <a:pPr marL="82296" indent="0">
              <a:lnSpc>
                <a:spcPct val="80000"/>
              </a:lnSpc>
              <a:buNone/>
            </a:pPr>
            <a:r>
              <a:rPr lang="en-US" b="1" dirty="0" smtClean="0"/>
              <a:t>Convergence </a:t>
            </a:r>
            <a:r>
              <a:rPr lang="en-US" dirty="0" smtClean="0"/>
              <a:t>for restructuring as needed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b="1" dirty="0"/>
              <a:t>          </a:t>
            </a:r>
            <a:r>
              <a:rPr lang="en-US" b="1" dirty="0" smtClean="0"/>
              <a:t> 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b="1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b="1" dirty="0" smtClean="0"/>
              <a:t>Consolidation </a:t>
            </a:r>
            <a:r>
              <a:rPr lang="en-US" dirty="0" smtClean="0"/>
              <a:t>to become united and harmonized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0607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Reflective Question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447800"/>
            <a:ext cx="6553200" cy="4419600"/>
          </a:xfrm>
        </p:spPr>
        <p:txBody>
          <a:bodyPr/>
          <a:lstStyle/>
          <a:p>
            <a:pPr marL="82296" indent="0">
              <a:buNone/>
            </a:pP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Who in your community could be potential leader/s?</a:t>
            </a:r>
            <a:endParaRPr lang="en-US" dirty="0"/>
          </a:p>
          <a:p>
            <a:pPr marL="82296" indent="0">
              <a:buNone/>
            </a:pPr>
            <a:endParaRPr lang="en-US" dirty="0"/>
          </a:p>
        </p:txBody>
      </p:sp>
      <p:pic>
        <p:nvPicPr>
          <p:cNvPr id="1026" name="Picture 2" descr="C:\Users\Teresa\AppData\Local\Microsoft\Windows\Temporary Internet Files\Content.IE5\263NV899\MC900097891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7419" y="4038600"/>
            <a:ext cx="1690726" cy="1773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49640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Teresa\AppData\Local\Microsoft\Windows\Temporary Internet Files\Content.IE5\263NV899\MC900334236[1].wmf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2362200"/>
            <a:ext cx="3654374" cy="28447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Sustaining Collaboration Councils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4546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It Takes a Community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en-US" dirty="0" smtClean="0"/>
              <a:t>Relationships </a:t>
            </a:r>
            <a:r>
              <a:rPr lang="en-US" dirty="0"/>
              <a:t>are the glue that holds </a:t>
            </a:r>
            <a:r>
              <a:rPr lang="en-US" dirty="0" smtClean="0"/>
              <a:t>        community </a:t>
            </a:r>
            <a:r>
              <a:rPr lang="en-US" dirty="0"/>
              <a:t>together</a:t>
            </a:r>
          </a:p>
          <a:p>
            <a:pPr marL="82296" indent="0">
              <a:buNone/>
            </a:pPr>
            <a:endParaRPr lang="en-US" sz="1600" dirty="0"/>
          </a:p>
          <a:p>
            <a:pPr marL="82296" indent="0">
              <a:buNone/>
            </a:pPr>
            <a:r>
              <a:rPr lang="en-US" dirty="0" smtClean="0"/>
              <a:t>All members focusing on the best interests of young children and their families creat</a:t>
            </a:r>
            <a:r>
              <a:rPr lang="en-US" dirty="0" smtClean="0"/>
              <a:t>e great communities</a:t>
            </a:r>
            <a:endParaRPr lang="en-US" dirty="0"/>
          </a:p>
          <a:p>
            <a:pPr marL="82296" indent="0">
              <a:buNone/>
            </a:pP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3276600" y="4343400"/>
            <a:ext cx="3012948" cy="2007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7777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Strengthen Natural Connections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 smtClean="0">
              <a:solidFill>
                <a:schemeClr val="tx2"/>
              </a:solidFill>
            </a:endParaRPr>
          </a:p>
          <a:p>
            <a:pPr marL="82296" indent="0">
              <a:buNone/>
            </a:pPr>
            <a:r>
              <a:rPr lang="en-US" dirty="0" smtClean="0"/>
              <a:t>How </a:t>
            </a:r>
            <a:r>
              <a:rPr lang="en-US" dirty="0" smtClean="0"/>
              <a:t>can we strengthen </a:t>
            </a:r>
            <a:r>
              <a:rPr lang="en-US" dirty="0" smtClean="0"/>
              <a:t>the </a:t>
            </a:r>
            <a:r>
              <a:rPr lang="en-US" dirty="0"/>
              <a:t>natural connections </a:t>
            </a:r>
            <a:r>
              <a:rPr lang="en-US" dirty="0" smtClean="0"/>
              <a:t>that are essential </a:t>
            </a:r>
            <a:r>
              <a:rPr lang="en-US" dirty="0" smtClean="0"/>
              <a:t>for </a:t>
            </a:r>
            <a:r>
              <a:rPr lang="en-US" dirty="0"/>
              <a:t>our children to thrive in this </a:t>
            </a:r>
            <a:r>
              <a:rPr lang="en-US" dirty="0" smtClean="0"/>
              <a:t>community? </a:t>
            </a:r>
            <a:endParaRPr lang="en-US" dirty="0"/>
          </a:p>
          <a:p>
            <a:pPr marL="82296" indent="0">
              <a:buNone/>
            </a:pPr>
            <a:endParaRPr lang="en-US" dirty="0"/>
          </a:p>
        </p:txBody>
      </p:sp>
      <p:pic>
        <p:nvPicPr>
          <p:cNvPr id="6147" name="Picture 3" descr="C:\Users\Teresa\AppData\Local\Microsoft\Windows\Temporary Internet Files\Content.IE5\MZUZO8CU\MP900448318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4267200"/>
            <a:ext cx="1524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4093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The P.D.S.A Cycle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US" dirty="0"/>
          </a:p>
          <a:p>
            <a:pPr>
              <a:buNone/>
            </a:pPr>
            <a:endParaRPr lang="en-US" b="1" dirty="0"/>
          </a:p>
          <a:p>
            <a:pPr>
              <a:buNone/>
            </a:pPr>
            <a:endParaRPr lang="en-US" b="1" dirty="0"/>
          </a:p>
          <a:p>
            <a:pPr>
              <a:buNone/>
            </a:pPr>
            <a:r>
              <a:rPr lang="en-US" b="1" dirty="0"/>
              <a:t>	  					</a:t>
            </a:r>
          </a:p>
          <a:p>
            <a:pPr>
              <a:buNone/>
            </a:pPr>
            <a:endParaRPr lang="en-US" b="1" dirty="0"/>
          </a:p>
          <a:p>
            <a:pPr marL="82296" indent="0">
              <a:buNone/>
            </a:pPr>
            <a:endParaRPr lang="en-US" dirty="0"/>
          </a:p>
        </p:txBody>
      </p:sp>
      <p:sp>
        <p:nvSpPr>
          <p:cNvPr id="4" name="Flowchart: Connector 3"/>
          <p:cNvSpPr/>
          <p:nvPr/>
        </p:nvSpPr>
        <p:spPr>
          <a:xfrm>
            <a:off x="2114694" y="1676400"/>
            <a:ext cx="5733906" cy="5029200"/>
          </a:xfrm>
          <a:prstGeom prst="flowChartConnector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                    </a:t>
            </a:r>
          </a:p>
          <a:p>
            <a:pPr algn="ctr"/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smtClean="0">
                <a:solidFill>
                  <a:schemeClr val="tx1"/>
                </a:solidFill>
              </a:rPr>
              <a:t>                          Do</a:t>
            </a:r>
          </a:p>
          <a:p>
            <a:pPr algn="ctr">
              <a:buNone/>
            </a:pPr>
            <a:endParaRPr lang="en-US" sz="3200" b="1" dirty="0">
              <a:solidFill>
                <a:schemeClr val="tx1"/>
              </a:solidFill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4694" y="3813463"/>
            <a:ext cx="1603375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5402" y="5333999"/>
            <a:ext cx="1931987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690" y="2150340"/>
            <a:ext cx="1395413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53076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Reflective Questions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676400"/>
            <a:ext cx="7498080" cy="4800600"/>
          </a:xfrm>
        </p:spPr>
        <p:txBody>
          <a:bodyPr/>
          <a:lstStyle/>
          <a:p>
            <a:pPr marL="514350" indent="-514350">
              <a:buClr>
                <a:schemeClr val="tx1"/>
              </a:buClr>
              <a:buFont typeface="+mj-lt"/>
              <a:buAutoNum type="arabicPeriod"/>
            </a:pPr>
            <a:r>
              <a:rPr lang="en-US" dirty="0" smtClean="0"/>
              <a:t>What </a:t>
            </a:r>
            <a:r>
              <a:rPr lang="en-US" dirty="0"/>
              <a:t>do you think will be especially important in sustaining your council?</a:t>
            </a:r>
            <a:endParaRPr lang="en-US" dirty="0" smtClean="0"/>
          </a:p>
          <a:p>
            <a:pPr marL="514350" indent="-514350">
              <a:buClr>
                <a:schemeClr val="tx1"/>
              </a:buClr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Clr>
                <a:schemeClr val="tx1"/>
              </a:buClr>
              <a:buFont typeface="+mj-lt"/>
              <a:buAutoNum type="arabicPeriod"/>
            </a:pPr>
            <a:r>
              <a:rPr lang="en-US" dirty="0" smtClean="0"/>
              <a:t>Based </a:t>
            </a:r>
            <a:r>
              <a:rPr lang="en-US" dirty="0"/>
              <a:t>on that, what would you want to consider putting in place?</a:t>
            </a:r>
          </a:p>
          <a:p>
            <a:pPr marL="82296" indent="0" algn="ctr">
              <a:buNone/>
            </a:pPr>
            <a:endParaRPr lang="en-US" dirty="0"/>
          </a:p>
        </p:txBody>
      </p:sp>
      <p:pic>
        <p:nvPicPr>
          <p:cNvPr id="8194" name="Picture 2" descr="C:\Users\Teresa\AppData\Local\Microsoft\Windows\Temporary Internet Files\Content.IE5\263NV899\MC900434859[2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4495800"/>
            <a:ext cx="1714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1606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en-US" sz="4400" dirty="0" smtClean="0">
                <a:solidFill>
                  <a:schemeClr val="tx1"/>
                </a:solidFill>
              </a:rPr>
              <a:t>Together We Are Better</a:t>
            </a:r>
            <a:br>
              <a:rPr lang="en-US" sz="4400" dirty="0" smtClean="0">
                <a:solidFill>
                  <a:schemeClr val="tx1"/>
                </a:solidFill>
              </a:rPr>
            </a:br>
            <a:r>
              <a:rPr lang="en-US" sz="3111" dirty="0" smtClean="0">
                <a:solidFill>
                  <a:schemeClr val="tx1"/>
                </a:solidFill>
              </a:rPr>
              <a:t>Small </a:t>
            </a:r>
            <a:r>
              <a:rPr lang="en-US" sz="3111" dirty="0">
                <a:solidFill>
                  <a:schemeClr val="tx1"/>
                </a:solidFill>
              </a:rPr>
              <a:t>Changes – Dramatic </a:t>
            </a:r>
            <a:r>
              <a:rPr lang="en-US" sz="3111" dirty="0" smtClean="0">
                <a:solidFill>
                  <a:schemeClr val="tx1"/>
                </a:solidFill>
              </a:rPr>
              <a:t>Results</a:t>
            </a:r>
            <a:r>
              <a:rPr lang="en-US" sz="4400" dirty="0" smtClean="0">
                <a:solidFill>
                  <a:schemeClr val="tx1"/>
                </a:solidFill>
              </a:rPr>
              <a:t/>
            </a:r>
            <a:br>
              <a:rPr lang="en-US" sz="4400" dirty="0" smtClean="0">
                <a:solidFill>
                  <a:schemeClr val="tx1"/>
                </a:solidFill>
              </a:rPr>
            </a:b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 smtClean="0">
              <a:solidFill>
                <a:schemeClr val="tx2"/>
              </a:solidFill>
            </a:endParaRPr>
          </a:p>
          <a:p>
            <a:pPr marL="577850" indent="-404813">
              <a:buFont typeface="Arial"/>
              <a:buChar char="•"/>
            </a:pPr>
            <a:r>
              <a:rPr lang="en-US" dirty="0" smtClean="0"/>
              <a:t>Welcoming atmosphere</a:t>
            </a:r>
          </a:p>
          <a:p>
            <a:pPr marL="577850" indent="-404813">
              <a:buFont typeface="Arial"/>
              <a:buChar char="•"/>
            </a:pPr>
            <a:r>
              <a:rPr lang="en-US" dirty="0" smtClean="0"/>
              <a:t>Caring collaborative relationships</a:t>
            </a:r>
          </a:p>
          <a:p>
            <a:pPr marL="577850" indent="-404813">
              <a:buFont typeface="Arial"/>
              <a:buChar char="•"/>
            </a:pPr>
            <a:r>
              <a:rPr lang="en-US" dirty="0" smtClean="0"/>
              <a:t>Regular and consistent communication</a:t>
            </a:r>
          </a:p>
          <a:p>
            <a:pPr marL="577850" indent="-404813">
              <a:buFont typeface="Arial"/>
              <a:buChar char="•"/>
            </a:pPr>
            <a:r>
              <a:rPr lang="en-US" dirty="0" smtClean="0"/>
              <a:t>Shared vision, goals and work</a:t>
            </a:r>
          </a:p>
          <a:p>
            <a:pPr marL="577850" indent="-404813">
              <a:buFont typeface="Arial"/>
              <a:buChar char="•"/>
            </a:pPr>
            <a:r>
              <a:rPr lang="en-US" dirty="0" smtClean="0"/>
              <a:t>Acknowledgement of contributions</a:t>
            </a:r>
          </a:p>
          <a:p>
            <a:pPr marL="577850" indent="-404813">
              <a:buFont typeface="Arial"/>
              <a:buChar char="•"/>
            </a:pPr>
            <a:r>
              <a:rPr lang="en-US" dirty="0" smtClean="0"/>
              <a:t>Intentionality for sustainability </a:t>
            </a:r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9447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914400"/>
            <a:ext cx="7848600" cy="5638800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endParaRPr lang="en-US" sz="8000" u="sng" dirty="0" smtClean="0"/>
          </a:p>
          <a:p>
            <a:pPr>
              <a:buClrTx/>
            </a:pPr>
            <a:r>
              <a:rPr lang="en-US" sz="8000" dirty="0" smtClean="0"/>
              <a:t>The Asset-based Community Development Institute, Tom Mosgaller: </a:t>
            </a:r>
            <a:r>
              <a:rPr lang="en-US" sz="8000" dirty="0" smtClean="0">
                <a:solidFill>
                  <a:srgbClr val="0000FF"/>
                </a:solidFill>
                <a:hlinkClick r:id="rId3"/>
              </a:rPr>
              <a:t>http://www.abcdinstitute.org/faculty/mosgaller/</a:t>
            </a:r>
            <a:endParaRPr lang="en-US" sz="8000" dirty="0" smtClean="0">
              <a:solidFill>
                <a:srgbClr val="0000FF"/>
              </a:solidFill>
            </a:endParaRPr>
          </a:p>
          <a:p>
            <a:pPr>
              <a:buClrTx/>
              <a:buNone/>
            </a:pPr>
            <a:endParaRPr lang="en-US" sz="8000" u="sng" dirty="0" smtClean="0"/>
          </a:p>
          <a:p>
            <a:pPr>
              <a:buClrTx/>
            </a:pPr>
            <a:r>
              <a:rPr lang="en-US" sz="8000" u="sng" dirty="0" smtClean="0"/>
              <a:t>Building </a:t>
            </a:r>
            <a:r>
              <a:rPr lang="en-US" sz="8000" u="sng" dirty="0"/>
              <a:t>Community Capacity: The Potential of Community Foundations</a:t>
            </a:r>
            <a:r>
              <a:rPr lang="en-US" sz="8000" dirty="0"/>
              <a:t>, by Steven E. </a:t>
            </a:r>
            <a:r>
              <a:rPr lang="en-US" sz="8000" dirty="0" smtClean="0"/>
              <a:t>Mayer: </a:t>
            </a:r>
            <a:r>
              <a:rPr lang="en-US" sz="8000" dirty="0" smtClean="0">
                <a:solidFill>
                  <a:srgbClr val="0000FF"/>
                </a:solidFill>
                <a:hlinkClick r:id="rId4"/>
              </a:rPr>
              <a:t>http://www.effectivecommunities.com/index.html</a:t>
            </a:r>
            <a:endParaRPr lang="en-US" sz="8000" dirty="0" smtClean="0">
              <a:solidFill>
                <a:srgbClr val="0000FF"/>
              </a:solidFill>
            </a:endParaRPr>
          </a:p>
          <a:p>
            <a:pPr>
              <a:buClrTx/>
              <a:buNone/>
            </a:pPr>
            <a:endParaRPr lang="en-US" sz="8000" dirty="0" smtClean="0"/>
          </a:p>
          <a:p>
            <a:pPr>
              <a:buClrTx/>
            </a:pPr>
            <a:r>
              <a:rPr lang="en-US" sz="8000" dirty="0" smtClean="0"/>
              <a:t>Center for Ethical Leadership, Gracious Space: </a:t>
            </a:r>
            <a:r>
              <a:rPr lang="en-US" sz="8000" dirty="0" smtClean="0">
                <a:hlinkClick r:id="rId5"/>
              </a:rPr>
              <a:t>http://www.ethicalleadership.org/gracious-space.html</a:t>
            </a:r>
            <a:endParaRPr lang="en-US" sz="8000" dirty="0" smtClean="0"/>
          </a:p>
          <a:p>
            <a:pPr>
              <a:buClrTx/>
              <a:buNone/>
            </a:pPr>
            <a:endParaRPr lang="en-US" sz="8000" dirty="0" smtClean="0"/>
          </a:p>
          <a:p>
            <a:pPr>
              <a:buClrTx/>
            </a:pPr>
            <a:r>
              <a:rPr lang="en-US" sz="8000" dirty="0" smtClean="0"/>
              <a:t>Margaret Wheatley: </a:t>
            </a:r>
            <a:r>
              <a:rPr lang="en-US" sz="8000" dirty="0" smtClean="0">
                <a:hlinkClick r:id="rId6"/>
              </a:rPr>
              <a:t>http://www.margaretwheatley.com/writing.html</a:t>
            </a:r>
            <a:endParaRPr lang="en-US" sz="8000" dirty="0" smtClean="0"/>
          </a:p>
          <a:p>
            <a:pPr>
              <a:buClrTx/>
            </a:pPr>
            <a:endParaRPr lang="en-US" sz="8000" dirty="0" smtClean="0"/>
          </a:p>
          <a:p>
            <a:pPr>
              <a:buClrTx/>
            </a:pPr>
            <a:r>
              <a:rPr lang="en-US" sz="8000" dirty="0" smtClean="0"/>
              <a:t>The Berkana Institute: </a:t>
            </a:r>
            <a:r>
              <a:rPr lang="en-US" sz="8000" dirty="0" smtClean="0">
                <a:hlinkClick r:id="rId7"/>
              </a:rPr>
              <a:t>http://berkana.org/</a:t>
            </a:r>
            <a:endParaRPr lang="en-US" sz="8000" dirty="0" smtClean="0"/>
          </a:p>
          <a:p>
            <a:pPr>
              <a:buClrTx/>
              <a:buNone/>
            </a:pPr>
            <a:endParaRPr lang="en-US" sz="8000" dirty="0" smtClean="0"/>
          </a:p>
          <a:p>
            <a:pPr>
              <a:buClrTx/>
            </a:pPr>
            <a:r>
              <a:rPr lang="en-US" sz="8000" dirty="0" smtClean="0"/>
              <a:t>Video: Ounce of Prevention: Change the First Five Years: </a:t>
            </a:r>
            <a:r>
              <a:rPr lang="en-US" sz="8000" dirty="0" smtClean="0">
                <a:hlinkClick r:id="rId8"/>
              </a:rPr>
              <a:t>http://www.ounceofprevention.org/news/downloads.php</a:t>
            </a:r>
            <a:endParaRPr lang="en-US" sz="8000" dirty="0" smtClean="0"/>
          </a:p>
          <a:p>
            <a:pPr marL="82296" indent="0">
              <a:buNone/>
            </a:pP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447800" y="152400"/>
            <a:ext cx="7498080" cy="792162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Resources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632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000" dirty="0">
                <a:solidFill>
                  <a:srgbClr val="000000"/>
                </a:solidFill>
              </a:rPr>
              <a:t>Welcome</a:t>
            </a:r>
            <a:r>
              <a:rPr lang="en-US" sz="4000" dirty="0" smtClean="0">
                <a:solidFill>
                  <a:srgbClr val="000000"/>
                </a:solidFill>
              </a:rPr>
              <a:t> and Overview</a:t>
            </a:r>
            <a:endParaRPr lang="en-US" sz="4000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600200"/>
            <a:ext cx="7498080" cy="4800600"/>
          </a:xfrm>
        </p:spPr>
        <p:txBody>
          <a:bodyPr/>
          <a:lstStyle/>
          <a:p>
            <a:pPr>
              <a:buClrTx/>
            </a:pPr>
            <a:r>
              <a:rPr lang="en-US" dirty="0"/>
              <a:t>WHY are</a:t>
            </a:r>
            <a:r>
              <a:rPr lang="en-US" dirty="0" smtClean="0"/>
              <a:t> we </a:t>
            </a:r>
            <a:r>
              <a:rPr lang="en-US" dirty="0"/>
              <a:t>h</a:t>
            </a:r>
            <a:r>
              <a:rPr lang="en-US" dirty="0" smtClean="0"/>
              <a:t>ere together</a:t>
            </a:r>
            <a:r>
              <a:rPr lang="en-US" dirty="0"/>
              <a:t>?</a:t>
            </a:r>
          </a:p>
          <a:p>
            <a:pPr>
              <a:buClrTx/>
            </a:pPr>
            <a:endParaRPr lang="en-US" dirty="0"/>
          </a:p>
          <a:p>
            <a:pPr>
              <a:buClrTx/>
            </a:pPr>
            <a:r>
              <a:rPr lang="en-US" dirty="0"/>
              <a:t>WHAT will we accomplish</a:t>
            </a:r>
            <a:r>
              <a:rPr lang="en-US" dirty="0" smtClean="0"/>
              <a:t> today</a:t>
            </a:r>
            <a:r>
              <a:rPr lang="en-US" dirty="0"/>
              <a:t>?</a:t>
            </a:r>
          </a:p>
          <a:p>
            <a:pPr>
              <a:buClrTx/>
            </a:pPr>
            <a:endParaRPr lang="en-US" dirty="0"/>
          </a:p>
          <a:p>
            <a:pPr>
              <a:buClrTx/>
            </a:pPr>
            <a:r>
              <a:rPr lang="en-US" dirty="0"/>
              <a:t>HOW will we accomplish our work?</a:t>
            </a:r>
          </a:p>
          <a:p>
            <a:pPr>
              <a:buClrTx/>
            </a:pPr>
            <a:endParaRPr lang="en-US" dirty="0"/>
          </a:p>
          <a:p>
            <a:pPr>
              <a:buClrTx/>
            </a:pPr>
            <a:r>
              <a:rPr lang="en-US" dirty="0"/>
              <a:t>Next steps to support our work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7763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Four Main Focus Areas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676400"/>
            <a:ext cx="7498080" cy="4800600"/>
          </a:xfrm>
        </p:spPr>
        <p:txBody>
          <a:bodyPr>
            <a:normAutofit/>
          </a:bodyPr>
          <a:lstStyle/>
          <a:p>
            <a:pPr marL="514350" indent="-514350">
              <a:buClr>
                <a:schemeClr val="tx1"/>
              </a:buClr>
              <a:buAutoNum type="arabicPeriod"/>
            </a:pPr>
            <a:r>
              <a:rPr lang="en-US" dirty="0" smtClean="0"/>
              <a:t>Building the Council</a:t>
            </a:r>
          </a:p>
          <a:p>
            <a:pPr marL="514350" indent="-514350">
              <a:buClr>
                <a:schemeClr val="tx1"/>
              </a:buClr>
              <a:buAutoNum type="arabicPeriod"/>
            </a:pPr>
            <a:endParaRPr lang="en-US" dirty="0" smtClean="0"/>
          </a:p>
          <a:p>
            <a:pPr marL="514350" indent="-514350">
              <a:buClr>
                <a:schemeClr val="tx1"/>
              </a:buClr>
              <a:buAutoNum type="arabicPeriod"/>
            </a:pPr>
            <a:r>
              <a:rPr lang="en-US" dirty="0" smtClean="0"/>
              <a:t>Clarifying purposes</a:t>
            </a:r>
          </a:p>
          <a:p>
            <a:pPr marL="514350" indent="-514350">
              <a:buClr>
                <a:schemeClr val="tx1"/>
              </a:buClr>
              <a:buAutoNum type="arabicPeriod"/>
            </a:pPr>
            <a:endParaRPr lang="en-US" dirty="0" smtClean="0"/>
          </a:p>
          <a:p>
            <a:pPr marL="514350" indent="-514350">
              <a:buClr>
                <a:schemeClr val="tx1"/>
              </a:buClr>
              <a:buAutoNum type="arabicPeriod"/>
            </a:pPr>
            <a:r>
              <a:rPr lang="en-US" dirty="0" smtClean="0"/>
              <a:t>Shared leadership</a:t>
            </a:r>
          </a:p>
          <a:p>
            <a:pPr marL="514350" indent="-514350">
              <a:buClr>
                <a:schemeClr val="tx1"/>
              </a:buClr>
              <a:buAutoNum type="arabicPeriod"/>
            </a:pPr>
            <a:endParaRPr lang="en-US" dirty="0" smtClean="0"/>
          </a:p>
          <a:p>
            <a:pPr marL="514350" indent="-514350">
              <a:buClr>
                <a:schemeClr val="tx1"/>
              </a:buClr>
              <a:buAutoNum type="arabicPeriod"/>
            </a:pPr>
            <a:r>
              <a:rPr lang="en-US" dirty="0" smtClean="0"/>
              <a:t>Sustaining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9209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Building Your Collaboration Council</a:t>
            </a:r>
            <a:endParaRPr lang="en-US" sz="3600" dirty="0">
              <a:solidFill>
                <a:schemeClr val="tx1"/>
              </a:solidFill>
            </a:endParaRPr>
          </a:p>
        </p:txBody>
      </p:sp>
      <p:pic>
        <p:nvPicPr>
          <p:cNvPr id="2052" name="Picture 4" descr="C:\Users\Teresa\AppData\Local\Microsoft\Windows\Temporary Internet Files\Content.IE5\MZUZO8CU\MC900283365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2743200"/>
            <a:ext cx="3048000" cy="3071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495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Reflective</a:t>
            </a:r>
            <a:r>
              <a:rPr lang="en-US" sz="4400" b="1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Questions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endParaRPr lang="en-US" dirty="0" smtClean="0">
              <a:solidFill>
                <a:schemeClr val="tx2"/>
              </a:solidFill>
            </a:endParaRPr>
          </a:p>
          <a:p>
            <a:pPr marL="514350" indent="-514350">
              <a:buClr>
                <a:schemeClr val="tx1"/>
              </a:buClr>
              <a:buFont typeface="+mj-lt"/>
              <a:buAutoNum type="arabicPeriod"/>
            </a:pPr>
            <a:r>
              <a:rPr lang="en-US" dirty="0" smtClean="0"/>
              <a:t>Why </a:t>
            </a:r>
            <a:r>
              <a:rPr lang="en-US" dirty="0"/>
              <a:t>do we want a council in our community?</a:t>
            </a:r>
            <a:endParaRPr lang="en-US" dirty="0" smtClean="0"/>
          </a:p>
          <a:p>
            <a:pPr marL="514350" indent="-514350">
              <a:buClr>
                <a:schemeClr val="tx1"/>
              </a:buClr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Clr>
                <a:schemeClr val="tx1"/>
              </a:buClr>
              <a:buFont typeface="+mj-lt"/>
              <a:buAutoNum type="arabicPeriod"/>
            </a:pPr>
            <a:r>
              <a:rPr lang="en-US" dirty="0"/>
              <a:t>How do I take this information and apply it to my own community?</a:t>
            </a:r>
          </a:p>
        </p:txBody>
      </p:sp>
      <p:pic>
        <p:nvPicPr>
          <p:cNvPr id="3074" name="Picture 2" descr="C:\Users\Teresa\AppData\Local\Microsoft\Windows\Temporary Internet Files\Content.IE5\263NV899\MC900434859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4648200"/>
            <a:ext cx="1714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657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Clarifying Your Purpose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3600" dirty="0" smtClean="0">
              <a:solidFill>
                <a:schemeClr val="tx2"/>
              </a:solidFill>
            </a:endParaRPr>
          </a:p>
          <a:p>
            <a:pPr marL="519113" indent="-436563">
              <a:buClrTx/>
            </a:pPr>
            <a:r>
              <a:rPr lang="en-US" sz="3600" dirty="0" smtClean="0"/>
              <a:t>Core Values</a:t>
            </a:r>
          </a:p>
          <a:p>
            <a:pPr marL="519113" indent="-436563">
              <a:buClrTx/>
              <a:buNone/>
            </a:pPr>
            <a:endParaRPr lang="en-US" sz="3600" dirty="0" smtClean="0"/>
          </a:p>
          <a:p>
            <a:pPr marL="519113" indent="-436563">
              <a:buClrTx/>
            </a:pPr>
            <a:r>
              <a:rPr lang="en-US" sz="3600" dirty="0" smtClean="0"/>
              <a:t>Mission</a:t>
            </a:r>
          </a:p>
          <a:p>
            <a:pPr marL="519113" indent="-436563">
              <a:buClrTx/>
              <a:buNone/>
            </a:pPr>
            <a:endParaRPr lang="en-US" sz="3600" dirty="0" smtClean="0"/>
          </a:p>
          <a:p>
            <a:pPr marL="519113" indent="-436563">
              <a:buClrTx/>
            </a:pPr>
            <a:r>
              <a:rPr lang="en-US" sz="3600" dirty="0" smtClean="0"/>
              <a:t>Vision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428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Reflective Questions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ClrTx/>
              <a:buFont typeface="+mj-lt"/>
              <a:buAutoNum type="arabicPeriod"/>
            </a:pPr>
            <a:r>
              <a:rPr lang="en-US" dirty="0" smtClean="0"/>
              <a:t>Why </a:t>
            </a:r>
            <a:r>
              <a:rPr lang="en-US" dirty="0"/>
              <a:t>should this council exist in our </a:t>
            </a:r>
            <a:r>
              <a:rPr lang="en-US" dirty="0" smtClean="0"/>
              <a:t>   community</a:t>
            </a:r>
            <a:r>
              <a:rPr lang="en-US" dirty="0"/>
              <a:t>?</a:t>
            </a:r>
          </a:p>
          <a:p>
            <a:pPr marL="514350" indent="-514350">
              <a:buClrTx/>
              <a:buFont typeface="+mj-lt"/>
              <a:buAutoNum type="arabicPeriod"/>
            </a:pPr>
            <a:endParaRPr lang="en-US" dirty="0" smtClean="0"/>
          </a:p>
          <a:p>
            <a:pPr marL="596646" indent="-514350">
              <a:buClrTx/>
              <a:buFont typeface="+mj-lt"/>
              <a:buAutoNum type="arabicPeriod"/>
            </a:pPr>
            <a:r>
              <a:rPr lang="en-US" dirty="0" smtClean="0"/>
              <a:t>What </a:t>
            </a:r>
            <a:r>
              <a:rPr lang="en-US" dirty="0"/>
              <a:t>unique purpose would the council fill in your community?</a:t>
            </a:r>
          </a:p>
          <a:p>
            <a:pPr marL="596646" indent="-514350">
              <a:buClrTx/>
              <a:buFont typeface="+mj-lt"/>
              <a:buAutoNum type="arabicPeriod"/>
            </a:pPr>
            <a:endParaRPr lang="en-US" dirty="0" smtClean="0"/>
          </a:p>
          <a:p>
            <a:pPr marL="596646" indent="-514350">
              <a:buClrTx/>
              <a:buFont typeface="+mj-lt"/>
              <a:buAutoNum type="arabicPeriod"/>
            </a:pPr>
            <a:r>
              <a:rPr lang="en-US" dirty="0" smtClean="0"/>
              <a:t>What </a:t>
            </a:r>
            <a:r>
              <a:rPr lang="en-US" dirty="0"/>
              <a:t>could be a focus for your group?</a:t>
            </a:r>
          </a:p>
        </p:txBody>
      </p:sp>
    </p:spTree>
    <p:extLst>
      <p:ext uri="{BB962C8B-B14F-4D97-AF65-F5344CB8AC3E}">
        <p14:creationId xmlns:p14="http://schemas.microsoft.com/office/powerpoint/2010/main" val="2084034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Leadership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sz="3600" dirty="0" smtClean="0">
              <a:solidFill>
                <a:schemeClr val="tx2"/>
              </a:solidFill>
            </a:endParaRPr>
          </a:p>
          <a:p>
            <a:pPr marL="577850" indent="-347663">
              <a:buClrTx/>
              <a:buFont typeface="Arial"/>
              <a:buChar char="•"/>
            </a:pPr>
            <a:r>
              <a:rPr lang="en-US" sz="3600" dirty="0" smtClean="0"/>
              <a:t>Planning for shared leadership</a:t>
            </a:r>
          </a:p>
          <a:p>
            <a:pPr marL="577850" indent="-347663">
              <a:buClrTx/>
              <a:buFont typeface="Arial"/>
              <a:buChar char="•"/>
            </a:pPr>
            <a:endParaRPr lang="en-US" sz="3600" dirty="0" smtClean="0"/>
          </a:p>
          <a:p>
            <a:pPr marL="577850" indent="-347663">
              <a:buClrTx/>
              <a:buFont typeface="Arial"/>
              <a:buChar char="•"/>
            </a:pPr>
            <a:endParaRPr lang="en-US" sz="3600" dirty="0" smtClean="0"/>
          </a:p>
          <a:p>
            <a:pPr marL="577850" indent="-347663">
              <a:buClrTx/>
              <a:buFont typeface="Arial"/>
              <a:buChar char="•"/>
            </a:pPr>
            <a:r>
              <a:rPr lang="en-US" sz="3600" dirty="0" smtClean="0"/>
              <a:t>Roles and responsibilities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8548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Getting Organized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676400"/>
            <a:ext cx="7498080" cy="4572000"/>
          </a:xfrm>
        </p:spPr>
        <p:txBody>
          <a:bodyPr/>
          <a:lstStyle/>
          <a:p>
            <a:pPr marL="173038" indent="288925">
              <a:buClrTx/>
              <a:buFont typeface="Wingdings" charset="2"/>
              <a:buChar char="§"/>
            </a:pPr>
            <a:r>
              <a:rPr lang="en-US" dirty="0" smtClean="0"/>
              <a:t>Key </a:t>
            </a:r>
            <a:r>
              <a:rPr lang="en-US" dirty="0"/>
              <a:t>r</a:t>
            </a:r>
            <a:r>
              <a:rPr lang="en-US" dirty="0" smtClean="0"/>
              <a:t>oles and responsibilities</a:t>
            </a:r>
            <a:endParaRPr lang="en-US" dirty="0"/>
          </a:p>
          <a:p>
            <a:pPr marL="173038" indent="288925">
              <a:buClrTx/>
              <a:buFont typeface="Wingdings" charset="2"/>
              <a:buChar char="§"/>
            </a:pPr>
            <a:endParaRPr lang="en-US" u="sng" dirty="0" smtClean="0"/>
          </a:p>
          <a:p>
            <a:pPr marL="173038" indent="288925">
              <a:buClrTx/>
              <a:buFont typeface="Wingdings" charset="2"/>
              <a:buChar char="§"/>
            </a:pPr>
            <a:endParaRPr lang="en-US" u="sng" dirty="0" smtClean="0"/>
          </a:p>
          <a:p>
            <a:pPr marL="173038" indent="288925">
              <a:buClrTx/>
              <a:buFont typeface="Wingdings" charset="2"/>
              <a:buChar char="§"/>
            </a:pPr>
            <a:r>
              <a:rPr lang="en-US" dirty="0" smtClean="0"/>
              <a:t>Funding sources</a:t>
            </a:r>
            <a:endParaRPr lang="en-US" dirty="0"/>
          </a:p>
          <a:p>
            <a:pPr marL="173038" indent="288925">
              <a:buClrTx/>
              <a:buFont typeface="Wingdings" charset="2"/>
              <a:buChar char="§"/>
            </a:pPr>
            <a:endParaRPr lang="en-US" dirty="0" smtClean="0"/>
          </a:p>
          <a:p>
            <a:pPr marL="173038" indent="288925">
              <a:buClrTx/>
              <a:buFont typeface="Wingdings" charset="2"/>
              <a:buChar char="§"/>
            </a:pPr>
            <a:endParaRPr lang="en-US" dirty="0" smtClean="0"/>
          </a:p>
          <a:p>
            <a:pPr marL="173038" indent="288925">
              <a:buClrTx/>
              <a:buFont typeface="Wingdings" charset="2"/>
              <a:buChar char="§"/>
            </a:pPr>
            <a:r>
              <a:rPr lang="en-US" dirty="0" smtClean="0"/>
              <a:t>How to address change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9208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648</TotalTime>
  <Words>1065</Words>
  <Application>Microsoft Office PowerPoint</Application>
  <PresentationFormat>On-screen Show (4:3)</PresentationFormat>
  <Paragraphs>204</Paragraphs>
  <Slides>18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Calibri</vt:lpstr>
      <vt:lpstr>Lucida Calligraphy</vt:lpstr>
      <vt:lpstr>Verdana</vt:lpstr>
      <vt:lpstr>Wingdings</vt:lpstr>
      <vt:lpstr>Wingdings 2</vt:lpstr>
      <vt:lpstr>Solstice</vt:lpstr>
      <vt:lpstr>Building and Sustaining Early Childhood  Community Councils  Together we are better http://www.collaboratingpartners.com/index.php </vt:lpstr>
      <vt:lpstr>Welcome and Overview</vt:lpstr>
      <vt:lpstr>Four Main Focus Areas</vt:lpstr>
      <vt:lpstr>Building Your Collaboration Council</vt:lpstr>
      <vt:lpstr>Reflective Questions</vt:lpstr>
      <vt:lpstr>Clarifying Your Purpose</vt:lpstr>
      <vt:lpstr>Reflective Questions</vt:lpstr>
      <vt:lpstr>Leadership</vt:lpstr>
      <vt:lpstr>Getting Organized</vt:lpstr>
      <vt:lpstr> The Power of Relationships Systems Integration Model </vt:lpstr>
      <vt:lpstr>Reflective Question</vt:lpstr>
      <vt:lpstr>Sustaining Collaboration Councils</vt:lpstr>
      <vt:lpstr>It Takes a Community</vt:lpstr>
      <vt:lpstr>Strengthen Natural Connections</vt:lpstr>
      <vt:lpstr>The P.D.S.A Cycle</vt:lpstr>
      <vt:lpstr>Reflective Questions</vt:lpstr>
      <vt:lpstr> Together We Are Better Small Changes – Dramatic Results </vt:lpstr>
      <vt:lpstr>Resources</vt:lpstr>
    </vt:vector>
  </TitlesOfParts>
  <Company>Eau Claire Area School District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BUILDING AND SUSTAINING YOUR EARLY CHILDHOOD COLLABORATION PARTNERS “Together we are better”</dc:title>
  <dc:creator>Teresa</dc:creator>
  <cp:lastModifiedBy>Ann Ramminger</cp:lastModifiedBy>
  <cp:revision>35</cp:revision>
  <dcterms:created xsi:type="dcterms:W3CDTF">2014-12-23T18:27:52Z</dcterms:created>
  <dcterms:modified xsi:type="dcterms:W3CDTF">2014-12-29T17:07:24Z</dcterms:modified>
</cp:coreProperties>
</file>